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8" r:id="rId9"/>
    <p:sldId id="264" r:id="rId10"/>
    <p:sldId id="265" r:id="rId11"/>
    <p:sldId id="270" r:id="rId12"/>
    <p:sldId id="266" r:id="rId13"/>
    <p:sldId id="271" r:id="rId14"/>
    <p:sldId id="263" r:id="rId15"/>
    <p:sldId id="273" r:id="rId16"/>
    <p:sldId id="274" r:id="rId17"/>
    <p:sldId id="275" r:id="rId18"/>
    <p:sldId id="276" r:id="rId19"/>
    <p:sldId id="277" r:id="rId20"/>
    <p:sldId id="278" r:id="rId21"/>
    <p:sldId id="272" r:id="rId22"/>
    <p:sldId id="279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21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707" autoAdjust="0"/>
  </p:normalViewPr>
  <p:slideViewPr>
    <p:cSldViewPr snapToGrid="0">
      <p:cViewPr>
        <p:scale>
          <a:sx n="80" d="100"/>
          <a:sy n="80" d="100"/>
        </p:scale>
        <p:origin x="-90" y="342"/>
      </p:cViewPr>
      <p:guideLst>
        <p:guide orient="horz" pos="1321"/>
        <p:guide pos="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B320E-A748-4324-A40D-698DE283F89D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4EE5E-72D6-4FDA-AB35-0C7A1164BF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90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45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53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571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09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816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204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304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958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892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069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13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42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453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642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45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60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648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274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301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64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70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4EE5E-72D6-4FDA-AB35-0C7A1164BFF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34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23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6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0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5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4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91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8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7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8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08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74CF1-E87B-454F-A28A-2E396D930CF8}" type="datetimeFigureOut">
              <a:rPr lang="pl-PL" smtClean="0"/>
              <a:t>2017-10-17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131D3-C160-4886-AA94-F077753B24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52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wmf"/><Relationship Id="rId10" Type="http://schemas.openxmlformats.org/officeDocument/2006/relationships/image" Target="../media/image15.jp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9.jpg"/><Relationship Id="rId11" Type="http://schemas.openxmlformats.org/officeDocument/2006/relationships/image" Target="../media/image21.jpg"/><Relationship Id="rId5" Type="http://schemas.openxmlformats.org/officeDocument/2006/relationships/image" Target="../media/image18.jpg"/><Relationship Id="rId10" Type="http://schemas.openxmlformats.org/officeDocument/2006/relationships/image" Target="../media/image20.jpeg"/><Relationship Id="rId4" Type="http://schemas.openxmlformats.org/officeDocument/2006/relationships/image" Target="../media/image17.jp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w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10" Type="http://schemas.openxmlformats.org/officeDocument/2006/relationships/image" Target="../media/image34.jpe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7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5973"/>
            <a:ext cx="1038983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INSTALACJE FOTOWOLTAICZNE (PV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c.d.</a:t>
            </a:r>
          </a:p>
          <a:p>
            <a:pPr algn="just"/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6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Inwerter powinien umożliwiać:</a:t>
            </a:r>
          </a:p>
          <a:p>
            <a:pPr marL="627063" lvl="0" indent="-268288" algn="just">
              <a:buFont typeface="+mj-lt"/>
              <a:buAutoNum type="alphaLcParenR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gromadzenie i lokalną prezentację danych o ilości energii elektrycznej wytworzonej w instalacji,</a:t>
            </a:r>
          </a:p>
          <a:p>
            <a:pPr marL="627063" lvl="0" indent="-268288" algn="just">
              <a:buFont typeface="+mj-lt"/>
              <a:buAutoNum type="alphaLcParenR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musi zawierać wyświetlacz,</a:t>
            </a:r>
          </a:p>
          <a:p>
            <a:pPr marL="627063" lvl="0" indent="-268288" algn="just">
              <a:buFont typeface="+mj-lt"/>
              <a:buAutoNum type="alphaLcParenR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podłączenie modułu komunikacyjnego do przesyłania danych,</a:t>
            </a:r>
          </a:p>
          <a:p>
            <a:pPr marL="627063" lvl="0" indent="-268288" algn="just">
              <a:buFont typeface="+mj-lt"/>
              <a:buAutoNum type="alphaLcParenR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kontrolowanie procesu przekazywania energii,</a:t>
            </a:r>
          </a:p>
          <a:p>
            <a:pPr marL="627063" lvl="0" indent="-268288" algn="just">
              <a:buFont typeface="+mj-lt"/>
              <a:buAutoNum type="alphaLcParenR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archiwizację danych pomiarowych,</a:t>
            </a:r>
          </a:p>
          <a:p>
            <a:pPr algn="just"/>
            <a:endParaRPr lang="pl-PL" sz="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 startAt="7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Kable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fotowoltaiczne – powinny cechować się podwyższoną odpornością na uszkodzenia mechaniczne i warunki atmosferyczne, odpornością na podwyższoną temperaturę pracy oraz być odporne na promieniowanie UV. Całość okablowania powinna być prowadzona w korytkach kablowych odpornych na działanie promieniowania UV.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7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Urządzenia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wchodzące w skład instalacji muszą być fabrycznie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nowe, nie starsze niż 12 miesięcy ,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7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Urządzenia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wchodzące w skład instalacji muszą posiadać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gwarancję producentów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627063" indent="-268288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wady ukryte modułów fotowoltaicznych min. 10 lat,</a:t>
            </a:r>
          </a:p>
          <a:p>
            <a:pPr marL="627063" indent="-268288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uzysk mocy z modułów fotowoltaicznych w ciągu 10 lat minimum 90%,</a:t>
            </a:r>
          </a:p>
          <a:p>
            <a:pPr marL="627063" indent="-268288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uzysk mocy z modułów fotowoltaicznych w ciągu 25 lat minimum 80%,</a:t>
            </a:r>
          </a:p>
          <a:p>
            <a:pPr marL="627063" indent="-268288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gwarancja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pozostałe urządzenia na co najmniej 5 lat od daty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odbioru końcowego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marL="627063" indent="-268288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posiadać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rękojmię wykonawcy instalacji na co najmniej 3 lata,</a:t>
            </a:r>
          </a:p>
          <a:p>
            <a:pPr marL="627063" indent="-268288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posiadać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instrukcję obsługi i użytkowania w języku polskim.</a:t>
            </a:r>
          </a:p>
        </p:txBody>
      </p:sp>
    </p:spTree>
    <p:extLst>
      <p:ext uri="{BB962C8B-B14F-4D97-AF65-F5344CB8AC3E}">
        <p14:creationId xmlns:p14="http://schemas.microsoft.com/office/powerpoint/2010/main" val="29805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40027" y="1644346"/>
            <a:ext cx="1036478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2"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INSTALACJE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SOLARNE </a:t>
            </a:r>
          </a:p>
          <a:p>
            <a:pPr algn="just"/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Minimalna moc wyjściowa z kolektora przy nasłonecznieniu 1000W/m2 i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różnicy temperatur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Tm-Ta=30oK (wg normy PN EN 12975-2:2007) 1700 W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Kolektor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słoneczny płaski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Minimalna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sprawność optyczna odniesiona do powierzchni absorbera 83,8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Należy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zastosować oryginalne uchwyty i konstrukcje przewidziane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przez producenta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kolektorów z materiałów niekorodujących (np. aluminium,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stal nierdzewna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lub materiałów ocynkowanych, lakierowane w kolorze kolektora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Zbiornik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solarny powinien być wyposażony w dwie wężownice i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być wykonany ze stali nierdzewnej,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Przyjmuje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się średnie zapotrzebowanie dobowe na c.w.u. 35 litrów na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osobę. Zbiornik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solarny powinien obejmować dwukrotność dobowego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zapotrzebowania na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c.w.u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Urządzenia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wchodzące w skład instalacji muszą być fabrycznie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nowe.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Urządzenia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wchodzące w skład instalacji muszą posiadać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gwarancję producentów:</a:t>
            </a:r>
          </a:p>
          <a:p>
            <a:pPr lvl="0" algn="just"/>
            <a:endParaRPr lang="pl-PL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23900" lvl="0" indent="-368300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kolektory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solarne – minimum 10 lat, liczonych od dnia podpisania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przez Zamawiającego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(bez uwag) protokołu odbioru końcowego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zadania inwestycyjnego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oraz gwarantowana żywotność nie krótsza jak 25 lat,</a:t>
            </a:r>
          </a:p>
          <a:p>
            <a:pPr marL="723900" lvl="0" indent="-368300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podgrzewacz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wody – 12 lat,</a:t>
            </a:r>
          </a:p>
          <a:p>
            <a:pPr marL="723900" lvl="0" indent="-368300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pozostały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osprzęt instalacji solarnej minimum 5 lat gwarancji,</a:t>
            </a:r>
          </a:p>
          <a:p>
            <a:pPr marL="723900" lvl="0" indent="-368300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sterowniki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lat gwarancji</a:t>
            </a:r>
          </a:p>
          <a:p>
            <a:pPr marL="723900" lvl="0" indent="-368300" algn="just">
              <a:buFont typeface="+mj-lt"/>
              <a:buAutoNum type="alphaLcParenR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posiadać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instrukcję obsługi i użytkowania w języku polskim</a:t>
            </a:r>
          </a:p>
        </p:txBody>
      </p:sp>
    </p:spTree>
    <p:extLst>
      <p:ext uri="{BB962C8B-B14F-4D97-AF65-F5344CB8AC3E}">
        <p14:creationId xmlns:p14="http://schemas.microsoft.com/office/powerpoint/2010/main" val="27563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40027" y="1644346"/>
            <a:ext cx="1036478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3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POMPY POWIETRZNE C.O.</a:t>
            </a:r>
          </a:p>
          <a:p>
            <a:pPr algn="just"/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Tylko powietrze atmosferyczne, tj. powietrze zewnętrzne, może być źródłem energii dla powietrznych pomp ciepła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Instalacja centralnego ogrzewania współpracująca z pompą ciepła powinna być niskotemperaturowa (maksymalna temperatura zasilania 57°C dla temperatury zewnętrznej -10°C</a:t>
            </a:r>
            <a:r>
              <a:rPr lang="pl-PL" sz="1400" dirty="0" smtClean="0"/>
              <a:t>).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Pompy ciepła powinny posiadać współczynników efektywności COP w A7W35 min. ≥4,37. Pompa ciepła typu powietrze/woda w punkcie pracy A2W35 min COP≥3;28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Pompa ciepła powinna posiadać certyfikat potwierdzający wartość współczynnika COP zmierzonego zgodnie z jedną z norm: np. PN-EN 14511 „Klimatyzatory, ziębiarki cieczy i pompy ciepła ze sprężarkami o napędzie elektrycznym, do grzania i ziębienia” lub norm równoważnych, wydany przez właściwą akredytowaną jednostkę certyfikującą lub właściwe akredytowane laboratorium badawcze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Automatyczny system </a:t>
            </a:r>
            <a:r>
              <a:rPr lang="pl-PL" sz="1400" dirty="0" err="1"/>
              <a:t>odszraniania</a:t>
            </a:r>
            <a:r>
              <a:rPr lang="pl-PL" sz="1400" dirty="0"/>
              <a:t> </a:t>
            </a:r>
            <a:r>
              <a:rPr lang="pl-PL" sz="1400" dirty="0" smtClean="0"/>
              <a:t>parownika.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Elektroniczna pompa obiegowa i termostat </a:t>
            </a:r>
            <a:r>
              <a:rPr lang="pl-PL" sz="1400" dirty="0" smtClean="0"/>
              <a:t>pokojowy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Efektywność energetyczna w klasie nie mniejszej niż A</a:t>
            </a:r>
            <a:r>
              <a:rPr lang="pl-PL" sz="1400" dirty="0" smtClean="0"/>
              <a:t>+.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Urządzenia wchodzące w skład instalacji muszą być fabrycznie nowe. </a:t>
            </a:r>
            <a:endParaRPr lang="pl-PL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40027" y="1644346"/>
            <a:ext cx="1036478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4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POMPY POWIETRZNE C.W.U.</a:t>
            </a:r>
          </a:p>
          <a:p>
            <a:pPr algn="just"/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Pompy muszą być wyposażone w grzałki elektryczne o mocy min. 2 kW, które zapewnią c.w.u. w wypadku niedoboru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Wysokość urządzenia dostosowana do uwarunkowań technicznych pomieszczenia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Zbiornik powinien być wykonany ze stali </a:t>
            </a:r>
            <a:r>
              <a:rPr lang="pl-PL" sz="1400" dirty="0" smtClean="0"/>
              <a:t>nierdzewnej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COP DHW nie mniejsze niż - 2,994 wg. normy EN </a:t>
            </a:r>
            <a:r>
              <a:rPr lang="pl-PL" sz="1400" dirty="0" smtClean="0"/>
              <a:t>16147:2001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/>
              <a:t>Urządzenia </a:t>
            </a:r>
            <a:r>
              <a:rPr lang="pl-PL" sz="1400" dirty="0"/>
              <a:t>wchodzące w skład instalacji muszą być fabrycznie nowe. </a:t>
            </a:r>
            <a:endParaRPr lang="pl-PL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40026" y="3639063"/>
            <a:ext cx="1036478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5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KOTŁY NA BIOMASĘ (PELLET)</a:t>
            </a:r>
          </a:p>
          <a:p>
            <a:pPr algn="just"/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 smtClean="0"/>
              <a:t>Urządzenie </a:t>
            </a:r>
            <a:r>
              <a:rPr lang="pl-PL" sz="1400" dirty="0"/>
              <a:t>grzewcze na pellet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Moc kotła dobrana w zależności od zapotrzebowania na </a:t>
            </a:r>
            <a:r>
              <a:rPr lang="pl-PL" sz="1400" dirty="0" smtClean="0"/>
              <a:t>ciepło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Minimalna sprawność kotła – nie mniej niż 87%, lub kocioł spełniający wymagania klasy 5 określone w normie PN-EN 303-5 lub odpowiednie w równoważnej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Zasobnik wykonany z blachy stalowej ocynkowanej lub malowany proszkowo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Wbudowane zabezpieczenia przed przegrzaniem i cofnięciem płomienia do zbiornika paliwa. </a:t>
            </a:r>
            <a:endParaRPr lang="pl-PL" sz="1400" dirty="0" smtClean="0"/>
          </a:p>
          <a:p>
            <a:pPr marL="342900" lvl="0" indent="-342900" algn="just">
              <a:buFont typeface="+mj-lt"/>
              <a:buAutoNum type="arabicPeriod"/>
            </a:pPr>
            <a:endParaRPr lang="pl-PL" sz="300" dirty="0"/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Palnik przystosowany do spalania tylko </a:t>
            </a:r>
            <a:r>
              <a:rPr lang="pl-PL" sz="1400" dirty="0" smtClean="0"/>
              <a:t>biomasy.</a:t>
            </a:r>
          </a:p>
          <a:p>
            <a:pPr marL="342900" lvl="0" indent="-342900" algn="just">
              <a:buFont typeface="+mj-lt"/>
              <a:buAutoNum type="arabicPeriod"/>
            </a:pPr>
            <a:endParaRPr lang="pl-PL" sz="300" dirty="0" smtClean="0"/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Gabaryty kotła na biomasę należy dobrać do uwarunkowań technicznych, kotłowni budynku mieszkalnego. </a:t>
            </a:r>
            <a:endParaRPr lang="pl-PL" sz="1400" dirty="0" smtClean="0"/>
          </a:p>
          <a:p>
            <a:pPr marL="342900" lvl="0" indent="-342900" algn="just">
              <a:buFont typeface="+mj-lt"/>
              <a:buAutoNum type="arabicPeriod"/>
            </a:pPr>
            <a:endParaRPr lang="pl-PL" sz="300" dirty="0"/>
          </a:p>
          <a:p>
            <a:pPr marL="342900" lvl="0" indent="-342900" algn="just">
              <a:buFont typeface="+mj-lt"/>
              <a:buAutoNum type="arabicPeriod"/>
            </a:pPr>
            <a:r>
              <a:rPr lang="pl-PL" sz="1400" dirty="0"/>
              <a:t>Urządzenia wchodzące w skład instalacji muszą być fabrycznie nowe.</a:t>
            </a:r>
            <a:endParaRPr lang="pl-PL" sz="1400" dirty="0" smtClean="0"/>
          </a:p>
          <a:p>
            <a:pPr marL="342900" lvl="0" indent="-342900" algn="just">
              <a:buFont typeface="+mj-lt"/>
              <a:buAutoNum type="arabicPeriod"/>
            </a:pPr>
            <a:endParaRPr lang="pl-PL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pl-PL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Koszty instalacji OZE – wysokość dofinansowania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286248"/>
              </p:ext>
            </p:extLst>
          </p:nvPr>
        </p:nvGraphicFramePr>
        <p:xfrm>
          <a:off x="614887" y="2107748"/>
          <a:ext cx="10902607" cy="352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9056"/>
                <a:gridCol w="1656000"/>
                <a:gridCol w="1559859"/>
                <a:gridCol w="1550894"/>
                <a:gridCol w="1528222"/>
                <a:gridCol w="1828576"/>
              </a:tblGrid>
              <a:tr h="3600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effectLst/>
                        </a:rPr>
                        <a:t>Rodzaj instalacji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effectLst/>
                        </a:rPr>
                        <a:t>Przyjęte nakłady jednostkowe brutto (zł)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effectLst/>
                        </a:rPr>
                        <a:t>Źródła finansowania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Środki własne Grantobiorcy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Środki z dofinansowania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zł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zł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4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ctr" fontAlgn="ctr"/>
                      <a:r>
                        <a:rPr lang="pl-PL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endParaRPr lang="pl-P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pl-PL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pl-PL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pl-PL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pl-PL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i="1" dirty="0">
                          <a:effectLst/>
                        </a:rPr>
                        <a:t>Fotowoltaika</a:t>
                      </a:r>
                      <a:endParaRPr lang="pl-PL" sz="16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pl-P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5 500,00 / </a:t>
                      </a:r>
                      <a:r>
                        <a:rPr lang="pl-PL" sz="16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kWp</a:t>
                      </a:r>
                      <a:endParaRPr lang="pl-P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15,00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 </a:t>
                      </a:r>
                      <a:r>
                        <a:rPr lang="pl-PL" sz="1600" i="1" dirty="0" smtClean="0">
                          <a:effectLst/>
                        </a:rPr>
                        <a:t>825,00 / </a:t>
                      </a:r>
                      <a:r>
                        <a:rPr lang="pl-PL" sz="1600" i="1" dirty="0" err="1" smtClean="0">
                          <a:effectLst/>
                        </a:rPr>
                        <a:t>kWp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85,00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 </a:t>
                      </a:r>
                      <a:r>
                        <a:rPr lang="pl-PL" sz="1600" i="1" dirty="0" smtClean="0">
                          <a:effectLst/>
                        </a:rPr>
                        <a:t>4 675,00 / </a:t>
                      </a:r>
                      <a:r>
                        <a:rPr lang="pl-PL" sz="1600" i="1" dirty="0" err="1" smtClean="0">
                          <a:effectLst/>
                        </a:rPr>
                        <a:t>kWp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Kolektory słoneczne</a:t>
                      </a:r>
                      <a:endParaRPr lang="pl-PL" sz="1600" b="0" i="1" dirty="0"/>
                    </a:p>
                  </a:txBody>
                  <a:tcPr marL="113759" marR="113759" marT="56879" marB="5687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pl-P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14 000,00</a:t>
                      </a:r>
                      <a:endParaRPr lang="pl-P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15,00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 </a:t>
                      </a:r>
                      <a:r>
                        <a:rPr lang="pl-PL" sz="1600" i="1" dirty="0" smtClean="0">
                          <a:effectLst/>
                        </a:rPr>
                        <a:t>2 100,00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85,00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 smtClean="0">
                          <a:effectLst/>
                        </a:rPr>
                        <a:t>11 900,00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Pompa powietrzna c.o. + c.w.u.</a:t>
                      </a:r>
                      <a:endParaRPr lang="pl-PL" sz="1600" b="0" i="1" dirty="0"/>
                    </a:p>
                  </a:txBody>
                  <a:tcPr marL="113759" marR="113759" marT="56879" marB="5687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pl-P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45 000,00</a:t>
                      </a:r>
                      <a:endParaRPr lang="pl-P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15,00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 </a:t>
                      </a:r>
                      <a:r>
                        <a:rPr lang="pl-PL" sz="1600" i="1" dirty="0" smtClean="0">
                          <a:effectLst/>
                        </a:rPr>
                        <a:t>6 750,00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85,00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 smtClean="0">
                          <a:effectLst/>
                        </a:rPr>
                        <a:t>38 250,00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Pompa gruntowa c.o. + c.w.u.</a:t>
                      </a:r>
                      <a:endParaRPr lang="pl-PL" sz="1600" b="0" i="1" dirty="0"/>
                    </a:p>
                  </a:txBody>
                  <a:tcPr marL="113759" marR="113759" marT="56879" marB="5687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pl-P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70 000,00</a:t>
                      </a:r>
                      <a:endParaRPr lang="pl-P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>
                          <a:effectLst/>
                        </a:rPr>
                        <a:t>15,00</a:t>
                      </a:r>
                      <a:endParaRPr lang="pl-PL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 smtClean="0">
                          <a:effectLst/>
                        </a:rPr>
                        <a:t>10 500,00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85,00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r>
                        <a:rPr lang="pl-PL" sz="1600" i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500,00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Pompa c.w.u.</a:t>
                      </a:r>
                      <a:endParaRPr lang="pl-PL" sz="1600" b="0" i="1" dirty="0"/>
                    </a:p>
                  </a:txBody>
                  <a:tcPr marL="113759" marR="113759" marT="56879" marB="5687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pl-P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9 000,00</a:t>
                      </a:r>
                      <a:endParaRPr lang="pl-P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15,00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 </a:t>
                      </a:r>
                      <a:r>
                        <a:rPr lang="pl-PL" sz="1600" i="1" dirty="0" smtClean="0">
                          <a:effectLst/>
                        </a:rPr>
                        <a:t>1 350,50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85,00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 smtClean="0">
                          <a:effectLst/>
                        </a:rPr>
                        <a:t>7 650,00</a:t>
                      </a:r>
                      <a:r>
                        <a:rPr lang="pl-PL" sz="1600" i="1" dirty="0">
                          <a:effectLst/>
                        </a:rPr>
                        <a:t> 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Kocioł na biomasę</a:t>
                      </a:r>
                      <a:endParaRPr lang="pl-PL" sz="1600" b="0" i="1" dirty="0"/>
                    </a:p>
                  </a:txBody>
                  <a:tcPr marL="113759" marR="113759" marT="56879" marB="5687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pl-P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16 000,00</a:t>
                      </a:r>
                      <a:endParaRPr lang="pl-P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>
                          <a:effectLst/>
                        </a:rPr>
                        <a:t>15,00</a:t>
                      </a:r>
                      <a:endParaRPr lang="pl-PL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 </a:t>
                      </a:r>
                      <a:r>
                        <a:rPr lang="pl-PL" sz="1600" i="1" dirty="0" smtClean="0">
                          <a:effectLst/>
                        </a:rPr>
                        <a:t>2 400,00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>
                          <a:effectLst/>
                        </a:rPr>
                        <a:t>85,00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i="1" dirty="0" smtClean="0">
                          <a:effectLst/>
                        </a:rPr>
                        <a:t>13 600,00</a:t>
                      </a:r>
                      <a:endParaRPr lang="pl-PL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443" marR="12444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532263" y="5792052"/>
            <a:ext cx="984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Każdy </a:t>
            </a:r>
            <a:r>
              <a:rPr lang="pl-PL" sz="1400" dirty="0" smtClean="0"/>
              <a:t>Grantobiorca </a:t>
            </a:r>
            <a:r>
              <a:rPr lang="pl-PL" sz="1400" dirty="0"/>
              <a:t>może uzyskać dofinansowanie w ramach </a:t>
            </a:r>
            <a:r>
              <a:rPr lang="pl-PL" sz="1400" dirty="0" smtClean="0"/>
              <a:t>Projektu </a:t>
            </a:r>
            <a:r>
              <a:rPr lang="pl-PL" sz="1400" dirty="0"/>
              <a:t>w kwocie podanej </a:t>
            </a:r>
            <a:r>
              <a:rPr lang="pl-PL" sz="1400" dirty="0" smtClean="0"/>
              <a:t>w </a:t>
            </a:r>
            <a:r>
              <a:rPr lang="pl-PL" sz="1400" dirty="0"/>
              <a:t>kolumnie </a:t>
            </a:r>
            <a:r>
              <a:rPr lang="pl-PL" sz="1400" dirty="0" smtClean="0"/>
              <a:t>6 tabeli, </a:t>
            </a:r>
          </a:p>
          <a:p>
            <a:r>
              <a:rPr lang="pl-PL" sz="1400" dirty="0" smtClean="0"/>
              <a:t>jednak </a:t>
            </a:r>
            <a:r>
              <a:rPr lang="pl-PL" sz="1400" dirty="0"/>
              <a:t>nie przekraczających wysokości procentowej kosztów </a:t>
            </a:r>
            <a:r>
              <a:rPr lang="pl-PL" sz="1400" dirty="0" smtClean="0"/>
              <a:t>kwalifikowalnych </a:t>
            </a:r>
            <a:r>
              <a:rPr lang="pl-PL" sz="1400" dirty="0"/>
              <a:t>zadania podanej w kolumnie </a:t>
            </a:r>
            <a:r>
              <a:rPr lang="pl-PL" sz="1400" dirty="0" smtClean="0"/>
              <a:t>5 tabeli.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388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Poszczególne instalacje OZE – Fotowoltaika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23139" r="2206" b="9971"/>
          <a:stretch/>
        </p:blipFill>
        <p:spPr>
          <a:xfrm>
            <a:off x="911225" y="2099482"/>
            <a:ext cx="4235115" cy="22426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43" y="2099481"/>
            <a:ext cx="2495193" cy="167006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14437" r="11333" b="923"/>
          <a:stretch/>
        </p:blipFill>
        <p:spPr>
          <a:xfrm>
            <a:off x="5240159" y="2099483"/>
            <a:ext cx="2960565" cy="167006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19800" r="21160" b="14529"/>
          <a:stretch/>
        </p:blipFill>
        <p:spPr>
          <a:xfrm>
            <a:off x="1890225" y="4429438"/>
            <a:ext cx="3256115" cy="1830660"/>
          </a:xfrm>
          <a:prstGeom prst="rect">
            <a:avLst/>
          </a:prstGeom>
        </p:spPr>
      </p:pic>
      <p:pic>
        <p:nvPicPr>
          <p:cNvPr id="18438" name="Picture 6" descr="http://fotowoltaika-darmowaenergia.com.pl/wp-content/uploads/2015/05/Zestaw-na-gruncie-WIELICZKA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27328" r="18009" b="12477"/>
          <a:stretch/>
        </p:blipFill>
        <p:spPr bwMode="auto">
          <a:xfrm>
            <a:off x="5240159" y="3856816"/>
            <a:ext cx="4413980" cy="23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t="23996" r="12941" b="22107"/>
          <a:stretch/>
        </p:blipFill>
        <p:spPr>
          <a:xfrm>
            <a:off x="8294543" y="2104197"/>
            <a:ext cx="2494148" cy="167679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8939" r="24206" b="29792"/>
          <a:stretch/>
        </p:blipFill>
        <p:spPr>
          <a:xfrm>
            <a:off x="5240157" y="2099480"/>
            <a:ext cx="2960567" cy="168150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b="16275"/>
          <a:stretch/>
        </p:blipFill>
        <p:spPr>
          <a:xfrm flipH="1">
            <a:off x="1890223" y="4426296"/>
            <a:ext cx="3256113" cy="1823675"/>
          </a:xfrm>
          <a:prstGeom prst="rect">
            <a:avLst/>
          </a:prstGeom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Image" r:id="rId7" imgW="12191760" imgH="1011600" progId="Photoshop.Image.11">
                  <p:embed/>
                </p:oleObj>
              </mc:Choice>
              <mc:Fallback>
                <p:oleObj name="Image" r:id="rId7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Poszczególne instalacje OZE – Kolektory słoneczne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 r="186" b="13515"/>
          <a:stretch/>
        </p:blipFill>
        <p:spPr>
          <a:xfrm flipH="1">
            <a:off x="932293" y="2102177"/>
            <a:ext cx="4214045" cy="223415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7336" r="8917" b="11834"/>
          <a:stretch/>
        </p:blipFill>
        <p:spPr>
          <a:xfrm>
            <a:off x="5240159" y="3856813"/>
            <a:ext cx="4403464" cy="23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Poszczególne instalacje OZE – Pompy powietrzne C.W.U.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484" name="Picture 4" descr="https://www.emultimax.pl/userdata/gfx/5e7b9eb643f34ca7b6892fdefb6fe7e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48" y="4379413"/>
            <a:ext cx="3240000" cy="18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pompy-kolektory.pl/wp-content/uploads/2017/05/pompa_ciepla_do_cw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5"/>
          <a:stretch/>
        </p:blipFill>
        <p:spPr bwMode="auto">
          <a:xfrm>
            <a:off x="924594" y="2099482"/>
            <a:ext cx="2767059" cy="4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www.hewalex.pl/public/pict/page/o/20160331_02352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4"/>
          <a:stretch/>
        </p:blipFill>
        <p:spPr bwMode="auto">
          <a:xfrm>
            <a:off x="7165443" y="2099482"/>
            <a:ext cx="2888242" cy="4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Znalezione obrazy dla zapytania pompa do grzania wod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48" y="2099482"/>
            <a:ext cx="3240000" cy="21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Poszczególne instalacje OZE – Pompy powietrzne C.O. + C.W.U.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506" name="Picture 2" descr="Znalezione obrazy dla zapytania pompa powietrzna c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37802" r="29144" b="-1"/>
          <a:stretch/>
        </p:blipFill>
        <p:spPr bwMode="auto">
          <a:xfrm>
            <a:off x="911225" y="4139826"/>
            <a:ext cx="3100421" cy="21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6" y="2097090"/>
            <a:ext cx="3100420" cy="195785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/>
          <a:stretch/>
        </p:blipFill>
        <p:spPr>
          <a:xfrm>
            <a:off x="4124039" y="2097088"/>
            <a:ext cx="8483014" cy="4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http://www.gudenergy.pt/wp-content/uploads/2015/02/sonda-geot%C3%A9rmica-para-bomba-de-calor-alpha-innotec-representada-pela-gudener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1" y="1697194"/>
            <a:ext cx="5052566" cy="50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Image" r:id="rId5" imgW="12191760" imgH="1011600" progId="Photoshop.Image.11">
                  <p:embed/>
                </p:oleObj>
              </mc:Choice>
              <mc:Fallback>
                <p:oleObj name="Image" r:id="rId5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Poszczególne instalacje OZE – Pompy gruntowe C.O. + C.W.U.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2" descr="https://d3nxhfluvg7nur.cloudfront.net/app/uploads/2017/06/warmtepomp-bode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987579"/>
            <a:ext cx="4407730" cy="28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200123" y="4527684"/>
            <a:ext cx="1118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smtClean="0"/>
              <a:t>A) Pozioma</a:t>
            </a:r>
            <a:endParaRPr lang="pl-PL" sz="1600" i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9462214" y="4527684"/>
            <a:ext cx="1127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smtClean="0"/>
              <a:t>B) Pionowa</a:t>
            </a:r>
            <a:endParaRPr lang="pl-PL" sz="1600" i="1" dirty="0"/>
          </a:p>
        </p:txBody>
      </p:sp>
    </p:spTree>
    <p:extLst>
      <p:ext uri="{BB962C8B-B14F-4D97-AF65-F5344CB8AC3E}">
        <p14:creationId xmlns:p14="http://schemas.microsoft.com/office/powerpoint/2010/main" val="355485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/>
        </p:nvSpPr>
        <p:spPr>
          <a:xfrm>
            <a:off x="4333327" y="2106706"/>
            <a:ext cx="64539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Firma </a:t>
            </a:r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Semper Power Sp. z o.o.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pełni funkcję koordynatora Projektu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pn.</a:t>
            </a:r>
          </a:p>
          <a:p>
            <a:pPr algn="just"/>
            <a:endParaRPr lang="pl-PL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„Poprawa </a:t>
            </a:r>
            <a:r>
              <a:rPr lang="pl-P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jakości powietrza poprzez zwiększenie udziału OZE w wytwarzaniu energii na terenie Gmin Bardo, </a:t>
            </a:r>
            <a:r>
              <a:rPr lang="pl-PL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Złoty </a:t>
            </a:r>
            <a:r>
              <a:rPr lang="pl-P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Stok, Lewin Kłodzki, Szczytna</a:t>
            </a:r>
            <a:r>
              <a:rPr lang="pl-PL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</a:p>
          <a:p>
            <a:pPr algn="just"/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jest współfinansowany przez Unię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Europejską ze środków Europejskiego Funduszu Rozwoju Regionalnego w ramach Regionalnego Programu Operacyjnego Województwa Dolnośląskiego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2014-2020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3" name="Picture 5" descr="https://jarret2923.files.wordpress.com/2015/05/energy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6" y="1610185"/>
            <a:ext cx="31051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537710" y="439272"/>
            <a:ext cx="967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Poszczególne instalacje OZE – Kotły na biomasę (pellet)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4" y="2097087"/>
            <a:ext cx="3126385" cy="4168513"/>
          </a:xfrm>
          <a:prstGeom prst="rect">
            <a:avLst/>
          </a:prstGeom>
        </p:spPr>
      </p:pic>
      <p:pic>
        <p:nvPicPr>
          <p:cNvPr id="23557" name="Picture 5" descr="https://olxpl-ring04.akamaized.net/images_tablicapl/540898906_2_644x461_uwagakotly-16kw-kociol-piec-co-podajnik-slimak-ekogroszek-mial-pelet-dodaj-zdjecia_rev0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65" y="2097087"/>
            <a:ext cx="2487360" cy="22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https://olxpl-ring11.akamaized.net/images_tablicapl/595296862_1_261x203_kociol-z-podajnikiem-na-ekogroszek-mial-pellet-25-kw-ruszt-zyrardo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66" y="4396950"/>
            <a:ext cx="2488354" cy="18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Piec Weber Reto Du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281" y="2097089"/>
            <a:ext cx="2932845" cy="41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51176" y="1644346"/>
            <a:ext cx="103647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WAŻNE !!!!</a:t>
            </a:r>
          </a:p>
          <a:p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BEZPIECZEŃSTWO REALIZACJI PROJEKTU</a:t>
            </a:r>
          </a:p>
          <a:p>
            <a:r>
              <a:rPr lang="pl-PL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Efekt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ekologiczny całego projektu oraz pojedynczych instalacji;</a:t>
            </a:r>
            <a:endParaRPr lang="pl-PL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Prawo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budowlane;</a:t>
            </a:r>
            <a:endParaRPr lang="pl-PL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pl-PL" sz="2400" b="1" dirty="0" smtClean="0">
                <a:solidFill>
                  <a:srgbClr val="FF0000"/>
                </a:solidFill>
              </a:rPr>
              <a:t>Przestrzeganie </a:t>
            </a:r>
            <a:r>
              <a:rPr lang="pl-PL" sz="2400" b="1" dirty="0" smtClean="0">
                <a:solidFill>
                  <a:srgbClr val="FF0000"/>
                </a:solidFill>
              </a:rPr>
              <a:t>procedur przez </a:t>
            </a:r>
            <a:r>
              <a:rPr lang="pl-PL" sz="2400" b="1" dirty="0" err="1" smtClean="0">
                <a:solidFill>
                  <a:srgbClr val="FF0000"/>
                </a:solidFill>
              </a:rPr>
              <a:t>Grantobiorcę</a:t>
            </a:r>
            <a:r>
              <a:rPr lang="pl-PL" sz="2400" b="1" dirty="0" smtClean="0">
                <a:solidFill>
                  <a:srgbClr val="FF0000"/>
                </a:solidFill>
              </a:rPr>
              <a:t> !!! </a:t>
            </a:r>
            <a:r>
              <a:rPr lang="pl-PL" sz="2400" b="1" dirty="0" smtClean="0">
                <a:solidFill>
                  <a:srgbClr val="FF0000"/>
                </a:solidFill>
              </a:rPr>
              <a:t>: 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1) Wysyłamy drogę elektroniczną zapytanie ofertowe do 3 wybranych wykonawców; 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2) Informujemy wykonawcę który otrzymał największą liczbę punktów;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3) Wykonawca wykonuje instalację;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4) Odbiór instalacji przez inspektora;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5) Płacimy za fakturę wystawioną przez wykonawcę; 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6) Składamy wniosek o otrzymanie grantu 85% kosztów kwalifikowanych;</a:t>
            </a:r>
          </a:p>
          <a:p>
            <a:pPr marL="171450" indent="-171450">
              <a:buFontTx/>
              <a:buChar char="-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7) Wypłata grantu do 14 dni roboczych; </a:t>
            </a:r>
          </a:p>
          <a:p>
            <a:pPr marL="171450" indent="-171450">
              <a:buFontTx/>
              <a:buChar char="-"/>
            </a:pPr>
            <a:endParaRPr lang="pl-PL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9382" y="3711638"/>
            <a:ext cx="11234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FF00"/>
                </a:solidFill>
              </a:rPr>
              <a:t>Dziękuje za uwagę </a:t>
            </a:r>
          </a:p>
          <a:p>
            <a:pPr algn="ctr"/>
            <a:r>
              <a:rPr lang="pl-PL" sz="3200" dirty="0" smtClean="0">
                <a:solidFill>
                  <a:srgbClr val="FFFF00"/>
                </a:solidFill>
              </a:rPr>
              <a:t>www.bardo.semperpower.pl </a:t>
            </a:r>
            <a:endParaRPr lang="pl-PL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leeds.ac.uk/images/17123254699_c2f412c9ee_b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/>
          <a:stretch/>
        </p:blipFill>
        <p:spPr bwMode="auto">
          <a:xfrm>
            <a:off x="7946960" y="2612224"/>
            <a:ext cx="4245040" cy="22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Image" r:id="rId5" imgW="12191760" imgH="1011600" progId="Photoshop.Image.11">
                  <p:embed/>
                </p:oleObj>
              </mc:Choice>
              <mc:Fallback>
                <p:oleObj name="Image" r:id="rId5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724448"/>
              </p:ext>
            </p:extLst>
          </p:nvPr>
        </p:nvGraphicFramePr>
        <p:xfrm>
          <a:off x="1026828" y="1713119"/>
          <a:ext cx="6953282" cy="1603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064"/>
                <a:gridCol w="2849218"/>
              </a:tblGrid>
              <a:tr h="53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Całkowita wartość Projektu</a:t>
                      </a:r>
                      <a:endParaRPr lang="pl-PL" sz="1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7158" marR="97158" marT="48580" marB="4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11 938 226,00 zł brutto</a:t>
                      </a:r>
                    </a:p>
                  </a:txBody>
                  <a:tcPr marL="97158" marR="97158" marT="48580" marB="4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Kwota wydatków kwalifikowalnych</a:t>
                      </a:r>
                      <a:endParaRPr lang="pl-PL" sz="1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7158" marR="97158" marT="48580" marB="4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11 938 226,00 zł brutto</a:t>
                      </a:r>
                    </a:p>
                  </a:txBody>
                  <a:tcPr marL="97158" marR="97158" marT="48580" marB="4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Wartość</a:t>
                      </a:r>
                      <a:r>
                        <a:rPr lang="pl-PL" sz="19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otrzymanego dofinansowania</a:t>
                      </a:r>
                      <a:endParaRPr lang="pl-PL" sz="1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7158" marR="97158" marT="48580" marB="4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900" b="1" dirty="0" smtClean="0">
                          <a:solidFill>
                            <a:srgbClr val="C00000"/>
                          </a:solidFill>
                        </a:rPr>
                        <a:t>10 147 492,10 zł brutto</a:t>
                      </a:r>
                      <a:endParaRPr lang="pl-PL" sz="1900" b="1" dirty="0">
                        <a:solidFill>
                          <a:srgbClr val="C00000"/>
                        </a:solidFill>
                      </a:endParaRPr>
                    </a:p>
                  </a:txBody>
                  <a:tcPr marL="97158" marR="97158" marT="48580" marB="4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8" y="3710608"/>
            <a:ext cx="7083107" cy="19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2643855"/>
            <a:ext cx="11540826" cy="2821731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Harmonogram – linia czasu Projektu</a:t>
            </a:r>
          </a:p>
        </p:txBody>
      </p:sp>
    </p:spTree>
    <p:extLst>
      <p:ext uri="{BB962C8B-B14F-4D97-AF65-F5344CB8AC3E}">
        <p14:creationId xmlns:p14="http://schemas.microsoft.com/office/powerpoint/2010/main" val="33954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8465"/>
              </p:ext>
            </p:extLst>
          </p:nvPr>
        </p:nvGraphicFramePr>
        <p:xfrm>
          <a:off x="879060" y="2290052"/>
          <a:ext cx="10111880" cy="3269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044"/>
                <a:gridCol w="1842053"/>
                <a:gridCol w="1828800"/>
                <a:gridCol w="1828800"/>
                <a:gridCol w="1807183"/>
              </a:tblGrid>
              <a:tr h="461354"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Instalacja</a:t>
                      </a:r>
                      <a:endParaRPr lang="pl-PL" sz="2000" dirty="0"/>
                    </a:p>
                  </a:txBody>
                  <a:tcPr marL="113759" marR="113759" marT="56879" marB="568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Bardo</a:t>
                      </a:r>
                      <a:endParaRPr lang="pl-PL" sz="2000" dirty="0"/>
                    </a:p>
                  </a:txBody>
                  <a:tcPr marL="113759" marR="113759" marT="56879" marB="568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Złoty Stok</a:t>
                      </a:r>
                      <a:endParaRPr lang="pl-PL" sz="2000" dirty="0"/>
                    </a:p>
                  </a:txBody>
                  <a:tcPr marL="113759" marR="113759" marT="56879" marB="568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Lewin Kłodzki</a:t>
                      </a:r>
                      <a:endParaRPr lang="pl-PL" sz="2000" dirty="0"/>
                    </a:p>
                  </a:txBody>
                  <a:tcPr marL="113759" marR="113759" marT="56879" marB="568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Szczytna</a:t>
                      </a:r>
                      <a:endParaRPr lang="pl-PL" sz="2000" dirty="0"/>
                    </a:p>
                  </a:txBody>
                  <a:tcPr marL="113759" marR="113759" marT="56879" marB="56879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Fotowoltaika</a:t>
                      </a:r>
                      <a:endParaRPr lang="pl-PL" sz="1600" b="0" i="1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129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64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41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64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Kolektory słoneczne</a:t>
                      </a:r>
                      <a:endParaRPr lang="pl-PL" sz="1600" b="0" i="1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68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baseline="0" dirty="0" smtClean="0"/>
                        <a:t>– 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16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12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Pompa powietrzna c.o. + c.w.u.</a:t>
                      </a:r>
                      <a:endParaRPr lang="pl-PL" sz="1600" b="0" i="1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7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2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20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12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Pompa gruntowa c.o. + c.w.u.</a:t>
                      </a:r>
                      <a:endParaRPr lang="pl-PL" sz="1600" b="0" i="1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3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aseline="0" dirty="0" smtClean="0"/>
                        <a:t>– </a:t>
                      </a:r>
                      <a:endParaRPr lang="pl-PL" sz="1600" dirty="0" smtClean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aseline="0" dirty="0" smtClean="0"/>
                        <a:t>– </a:t>
                      </a:r>
                      <a:endParaRPr lang="pl-PL" sz="1600" dirty="0" smtClean="0"/>
                    </a:p>
                  </a:txBody>
                  <a:tcPr marL="113759" marR="113759" marT="56879" marB="56879"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Pompa c.w.u.</a:t>
                      </a:r>
                      <a:endParaRPr lang="pl-PL" sz="1600" b="0" i="1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21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36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17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36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pl-PL" sz="1600" b="0" i="1" dirty="0" smtClean="0"/>
                        <a:t>Kocioł na biomasę</a:t>
                      </a:r>
                      <a:endParaRPr lang="pl-PL" sz="1600" b="0" i="1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9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7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17</a:t>
                      </a:r>
                      <a:endParaRPr lang="pl-PL" sz="1600" dirty="0"/>
                    </a:p>
                  </a:txBody>
                  <a:tcPr marL="113759" marR="113759" marT="56879" marB="56879" anchor="ctr"/>
                </a:tc>
              </a:tr>
            </a:tbl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Dostępna liczba instalacji w poszczególnych Gminach biorących udział w Projekcie: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6379" y="5822830"/>
            <a:ext cx="9848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Dofinansowanie przyznane na realizację 583 instalacji OZE.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5762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42880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Procedura składania wniosków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6380" y="2116343"/>
            <a:ext cx="794110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Grantobiorca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składa do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Grantodawcy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wniosek o udzielenie grantu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/>
            <a:endParaRPr lang="pl-PL" sz="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pl-PL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Uwaga</a:t>
            </a:r>
            <a:r>
              <a:rPr lang="pl-PL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Jeżeli udzielenie wsparcia na realizację grantu objęte będzie pomocą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publiczną Grantobiorca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powinien złożyć wniosek o udzielenie pomocy de </a:t>
            </a:r>
            <a:r>
              <a:rPr lang="pl-PL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Wniosek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 może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być również zgłoszeniem lub wnioskiem o udzielenie grantu składanym w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celu dokonania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wyboru </a:t>
            </a:r>
            <a:r>
              <a:rPr lang="pl-PL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Grantobiorców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przez </a:t>
            </a:r>
            <a:r>
              <a:rPr lang="pl-PL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Grantodawcę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Wniosek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powinien zawierać w szczególności:</a:t>
            </a: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nazwę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Grantobiorcy,</a:t>
            </a: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nazwę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miejsce realizacji przedsięwzięcia,</a:t>
            </a: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realizacji przedsięwzięcia,</a:t>
            </a: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opis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przedsięwzięcia,</a:t>
            </a: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opis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rezultatów realizacji przedsięwzięcia,</a:t>
            </a: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planowane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daty rozpoczęcia i zakończenia realizacji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przedsięwzięcia,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wartość przedsięwzięcia,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koszty kwalifikowalne,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wnioskowaną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kwotę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pomocy,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źródła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finansowania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przedsięwzięcia,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inne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informacje, wskazane przez podmiot udzielający pomocy,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niezbędne do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dokonania oceny wniosku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56" y="2116342"/>
            <a:ext cx="2680515" cy="30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61168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Procedura składania wniosków c.d.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6378" y="2233813"/>
            <a:ext cx="10389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Dodatkowo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do wniosku o udzielenie pomocy (grantu), każdy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Grantobiorca powinien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dołączyć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algn="just"/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 defTabSz="723900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kopie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wszystkich zaświadczeń o pomocy de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(lub oświadczenie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wielkości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pomocy de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jaką otrzymał w roku, w którym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ubiega się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pomoc, oraz w ciągu 2 poprzednich lat podatkowych, lub - jeżeli nie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 otrzymał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w/w okresie pomocy de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oświadczenie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nieotrzymaniu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pomocy de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 tym okresie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355600" algn="just" defTabSz="723900"/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indent="-271463" algn="just" defTabSz="723900">
              <a:buFont typeface="+mj-lt"/>
              <a:buAutoNum type="alphaLcParenR"/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formularz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informacji przedstawianych przez podmiot ubiegający się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pomoc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355600" algn="just" defTabSz="723900"/>
            <a:endParaRPr lang="pl-PL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 startAt="4"/>
            </a:pPr>
            <a:r>
              <a:rPr lang="pl-PL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Grantodawca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dokonuje oceny przedłożonych wniosków o udzielenie grantu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pomocy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</a:t>
            </a:r>
            <a:r>
              <a:rPr lang="pl-PL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minimis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– </a:t>
            </a:r>
            <a:r>
              <a:rPr lang="pl-PL" sz="1600" dirty="0" smtClean="0">
                <a:solidFill>
                  <a:srgbClr val="FF0000"/>
                </a:solidFill>
              </a:rPr>
              <a:t>Umowa </a:t>
            </a:r>
            <a:endParaRPr lang="pl-PL" sz="16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92" y="4502576"/>
            <a:ext cx="22383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2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1661168"/>
            <a:ext cx="1038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Procedura wyłonienia wykonawcy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6378" y="2233813"/>
            <a:ext cx="723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Ostatecznego wyboru Wykonawcy dokonuje Grantobiorca, spośród Wykonawców dopuszczonych przez Gminę i Inspektora nadzoru.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26378" y="2993698"/>
            <a:ext cx="7239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Grantobiorca zobowiązany jest do bezpośredniego skierowania </a:t>
            </a:r>
            <a:r>
              <a:rPr lang="pl-PL" b="1" dirty="0" smtClean="0">
                <a:solidFill>
                  <a:srgbClr val="FF0000"/>
                </a:solidFill>
              </a:rPr>
              <a:t>minimum 3 zapytań ofertowych </a:t>
            </a: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dotyczących realizowanego wydatku do potencjalnych wykonawców, przeprowadzenia badania rynku poprzez analizę stron www lub drogą telefoniczną, w celu pozyskania porównania i wyboru najkorzystniejszej oferty rynkowej spośród </a:t>
            </a:r>
            <a:r>
              <a:rPr lang="pl-PL" b="1" dirty="0" smtClean="0">
                <a:solidFill>
                  <a:srgbClr val="FF0000"/>
                </a:solidFill>
              </a:rPr>
              <a:t>minimum 3 otrzymanych ofert.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26379" y="4790021"/>
            <a:ext cx="955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Wykonawca w ramach składanej oferty opracuje nieodpłatnie projekt wykonawczy oraz szczegółowy kosztorys ofertowy w zakresie realizacji przedmiotowej inwestycji.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Odbiór instalacji przez inspektora – płatność za fakturę 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Wniosek o udzielenie grantu – 14 dni </a:t>
            </a:r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41" name="Picture 5" descr="http://cdn1.askiitians.com/Images/2015526-20248709-3069-procedur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27" y="1895455"/>
            <a:ext cx="3748723" cy="281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53758"/>
              </p:ext>
            </p:extLst>
          </p:nvPr>
        </p:nvGraphicFramePr>
        <p:xfrm>
          <a:off x="0" y="0"/>
          <a:ext cx="121920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Image" r:id="rId4" imgW="12191760" imgH="1011600" progId="Photoshop.Image.11">
                  <p:embed/>
                </p:oleObj>
              </mc:Choice>
              <mc:Fallback>
                <p:oleObj name="Image" r:id="rId4" imgW="12191760" imgH="1011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381128" y="5961330"/>
            <a:ext cx="2178425" cy="701501"/>
            <a:chOff x="1537586" y="5674128"/>
            <a:chExt cx="2541356" cy="818373"/>
          </a:xfrm>
        </p:grpSpPr>
        <p:sp>
          <p:nvSpPr>
            <p:cNvPr id="3" name="pole tekstowe 2"/>
            <p:cNvSpPr txBox="1"/>
            <p:nvPr/>
          </p:nvSpPr>
          <p:spPr>
            <a:xfrm>
              <a:off x="1537586" y="5674128"/>
              <a:ext cx="2541356" cy="28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www.bardo.semperpower.pl</a:t>
              </a:r>
              <a:endParaRPr lang="pl-PL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57" y="5966549"/>
              <a:ext cx="1807495" cy="525952"/>
            </a:xfrm>
            <a:prstGeom prst="rect">
              <a:avLst/>
            </a:prstGeom>
          </p:spPr>
        </p:pic>
      </p:grpSp>
      <p:sp>
        <p:nvSpPr>
          <p:cNvPr id="9" name="pole tekstowe 8"/>
          <p:cNvSpPr txBox="1"/>
          <p:nvPr/>
        </p:nvSpPr>
        <p:spPr>
          <a:xfrm>
            <a:off x="2172881" y="305563"/>
            <a:ext cx="840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solidFill>
                  <a:schemeClr val="bg1"/>
                </a:solidFill>
              </a:rPr>
              <a:t>Regionalny Program Operacyjny </a:t>
            </a:r>
            <a:r>
              <a:rPr lang="pl-PL" sz="2000" i="1" dirty="0">
                <a:solidFill>
                  <a:schemeClr val="bg1"/>
                </a:solidFill>
              </a:rPr>
              <a:t>Województwa Dolnośląskiego </a:t>
            </a:r>
            <a:r>
              <a:rPr lang="pl-PL" sz="2000" i="1" dirty="0" smtClean="0">
                <a:solidFill>
                  <a:schemeClr val="bg1"/>
                </a:solidFill>
              </a:rPr>
              <a:t>2014 – 2020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26379" y="3064922"/>
            <a:ext cx="10389839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INSTALACJE FOTOWOLTAICZNE (PV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algn="just"/>
            <a:endParaRPr lang="pl-PL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Moduły polikrystaliczne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mocy 270 W i wymiarach 992 ±2 mm na 1650± 2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mm,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Obligatoryjne zastosowanie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optymalizatorów mocy lub modułów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smart z fabrycznym montażem ,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Sprawność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systemu PV 85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%,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Minimalna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sprawność modułu 16,5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%,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pl-PL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Moduły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fotowoltaiczne należy zamontować na konstrukcji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aluminiowej dedykowanej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tego typu rozwiązań dla danego rodzaju dachu, dopuszcza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się konstrukcję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ze stali nierdzewnej dla instalacji wykonanej na elewacji lub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gruncie. Moduły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zamocować do uprzednio wykonanej konstrukcji za pomocą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klem mocujących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odpowiedniej wysokości równej grubości ramki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modułu. Zaprojektowane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moduły połączyć ze sobą szeregowo w jeden lub dwa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łańcuchy. Falownik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zamontować w miejscu wskazanym przez inwestora.</a:t>
            </a:r>
          </a:p>
          <a:p>
            <a:pPr marL="358775" algn="just"/>
            <a:endParaRPr lang="pl-PL" sz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6379" y="1654699"/>
            <a:ext cx="10389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Minimalne wymagania dla urządzeń</a:t>
            </a:r>
          </a:p>
          <a:p>
            <a:pPr algn="just"/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pl-PL" dirty="0"/>
              <a:t>Wszystkie podane parametry urządzeń są tylko wzorcowe, dopuszcza się zastosowanie urządzeń równorzędnych bądź lepszych rozwiązań technologicznych.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0" y="2743909"/>
            <a:ext cx="2738656" cy="20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2489</TotalTime>
  <Words>1767</Words>
  <Application>Microsoft Office PowerPoint</Application>
  <PresentationFormat>Niestandardowy</PresentationFormat>
  <Paragraphs>316</Paragraphs>
  <Slides>22</Slides>
  <Notes>22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4" baseType="lpstr">
      <vt:lpstr>Motyw pakietu Office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Dominika Zaręba</dc:creator>
  <cp:lastModifiedBy>Kasia</cp:lastModifiedBy>
  <cp:revision>64</cp:revision>
  <dcterms:created xsi:type="dcterms:W3CDTF">2017-10-12T08:55:53Z</dcterms:created>
  <dcterms:modified xsi:type="dcterms:W3CDTF">2017-10-17T09:22:00Z</dcterms:modified>
</cp:coreProperties>
</file>